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3" r:id="rId7"/>
    <p:sldId id="312" r:id="rId8"/>
    <p:sldId id="314" r:id="rId9"/>
    <p:sldId id="315" r:id="rId10"/>
    <p:sldId id="31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933BE-9440-4A1D-9532-AF9F2F016039}" v="35" dt="2022-08-23T07:33:24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9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Internship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By Faaiz 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 Aim of this project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56BF-7CD5-E9E7-C1F3-543E2DA80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This project aim is to build and train a deep neural network model to detect fake or spam </a:t>
            </a:r>
            <a:r>
              <a:rPr lang="en-US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instagram</a:t>
            </a: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 accounts.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These days spam accounts have become a major problem in in all the social media platforms.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Many users are creating fake accounts to create an illusion of having many followers to </a:t>
            </a:r>
            <a:r>
              <a:rPr lang="en-US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thier</a:t>
            </a: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 personal accounts.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Fake accounts are being created to sell fake products and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They are also being used to impersonate other account users from common people to celebrities in order to influence, criticize, hurt feelings and reputation.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C58-406C-EB3E-C393-85FA5181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C0D9-2207-F4BA-691C-E858A16B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PROFILE PICTURE - </a:t>
            </a:r>
            <a:r>
              <a:rPr lang="en-US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Wether</a:t>
            </a: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 the user has profile picture or not.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NUMS/LENGTH USERNAME - number of numerical chars in username to its length.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FULLNAME WORDS - Full name in word tokens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NAME/LENGTH OF FULL NAME - The ratio of number of numerical characters in full name to its length.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NAME == USERNAME - Are username and full name literally the same?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DESCRIPTION LENGTH - Bio length in characters.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EXTERNAL URL - Has external URL or not.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PRIVATE - Private or not.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POSTS - Number of posts.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FOLLOWERS - Number of followers.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FOLLOWS - Number of follows.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1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45F3-8EEC-1E16-DF67-6FED1813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model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1E9-245E-3A0B-F057-2857C4ED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oudy Old Style (Headings)"/>
              </a:rPr>
              <a:t>This model is trained such that it considers the above given features and determines whether a particular account is fake or not. By resulting the output as either 0 or 1 meaning TRUSTED or FAKE respectively. Our intention is to make this software capable of thinking like a human, based on the data it is given and results in maximum probability of success.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AF09F-E63D-D3F3-870F-C42E4EBD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870F-AABA-8AE7-075F-D28854DEA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eriod"/>
            </a:pPr>
            <a:r>
              <a:rPr lang="en-US" dirty="0"/>
              <a:t>Loading libraries </a:t>
            </a:r>
          </a:p>
          <a:p>
            <a:pPr marL="494100" indent="-457200">
              <a:buAutoNum type="arabicPeriod"/>
            </a:pPr>
            <a:r>
              <a:rPr lang="en-US" dirty="0"/>
              <a:t>Loading </a:t>
            </a:r>
            <a:r>
              <a:rPr lang="en-US" dirty="0" err="1"/>
              <a:t>Datsets</a:t>
            </a:r>
            <a:endParaRPr lang="en-US" dirty="0"/>
          </a:p>
          <a:p>
            <a:pPr marL="494100" indent="-457200">
              <a:buAutoNum type="arabicPeriod"/>
            </a:pPr>
            <a:r>
              <a:rPr lang="en-US" dirty="0"/>
              <a:t>Performing exploratory Data Analysis (A form of data selection)</a:t>
            </a:r>
          </a:p>
          <a:p>
            <a:pPr marL="494100" indent="-457200">
              <a:buAutoNum type="arabicPeriod"/>
            </a:pPr>
            <a:r>
              <a:rPr lang="en-US" dirty="0"/>
              <a:t>Data Preparation: To feed the Model </a:t>
            </a:r>
          </a:p>
          <a:p>
            <a:pPr marL="494100" indent="-457200">
              <a:buAutoNum type="arabicPeriod"/>
            </a:pPr>
            <a:r>
              <a:rPr lang="en-US" dirty="0"/>
              <a:t>Building and Training the deep learning model </a:t>
            </a:r>
          </a:p>
          <a:p>
            <a:pPr marL="494100" indent="-457200">
              <a:buAutoNum type="arabicPeriod"/>
            </a:pPr>
            <a:r>
              <a:rPr lang="en-US" dirty="0"/>
              <a:t>Evaluating the performance of the model to initialize a project report </a:t>
            </a:r>
          </a:p>
          <a:p>
            <a:pPr marL="494100" indent="-457200">
              <a:buAutoNum type="arabicPeriod"/>
            </a:pPr>
            <a:endParaRPr lang="en-US" dirty="0"/>
          </a:p>
          <a:p>
            <a:pPr marL="494100" indent="-457200">
              <a:buAutoNum type="arabicPeriod"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336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5750-5AB7-E199-C6F8-91C37A0F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C39E-2421-BA29-851A-41EBD7441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866900"/>
            <a:ext cx="11466575" cy="46344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 training</a:t>
            </a:r>
          </a:p>
          <a:p>
            <a:pPr marL="36900" indent="0">
              <a:buNone/>
            </a:pPr>
            <a:r>
              <a:rPr lang="en-US" dirty="0"/>
              <a:t>To train my model </a:t>
            </a:r>
            <a:r>
              <a:rPr lang="en-US" dirty="0" err="1"/>
              <a:t>i</a:t>
            </a:r>
            <a:r>
              <a:rPr lang="en-US" dirty="0"/>
              <a:t> am using a neural network called ANN or called Artificial Neural network it, basically it           is a simple neural </a:t>
            </a:r>
            <a:r>
              <a:rPr lang="en-US" dirty="0" err="1"/>
              <a:t>network,The</a:t>
            </a:r>
            <a:r>
              <a:rPr lang="en-US" dirty="0"/>
              <a:t> neuron collects information from input channels named dendrites, processes information in its nucleus and then generates an output in a long thin branch called </a:t>
            </a:r>
            <a:r>
              <a:rPr lang="en-US" dirty="0" err="1"/>
              <a:t>Axon.some</a:t>
            </a:r>
            <a:r>
              <a:rPr lang="en-US" dirty="0"/>
              <a:t> of its activation </a:t>
            </a:r>
            <a:r>
              <a:rPr lang="en-US" dirty="0" err="1"/>
              <a:t>funcions</a:t>
            </a:r>
            <a:r>
              <a:rPr lang="en-US" dirty="0"/>
              <a:t> include:</a:t>
            </a:r>
          </a:p>
          <a:p>
            <a:r>
              <a:rPr lang="en-US" dirty="0"/>
              <a:t>1. Sigmoid  </a:t>
            </a:r>
          </a:p>
          <a:p>
            <a:pPr marL="36900" indent="0">
              <a:buNone/>
            </a:pPr>
            <a:r>
              <a:rPr lang="en-US" dirty="0"/>
              <a:t> -Takes a number between 0 and 1  </a:t>
            </a:r>
          </a:p>
          <a:p>
            <a:pPr marL="36900" indent="0">
              <a:buNone/>
            </a:pPr>
            <a:r>
              <a:rPr lang="en-US" dirty="0"/>
              <a:t> -Converts large negative numbers to zero and converts large positive numbers to 1 </a:t>
            </a:r>
          </a:p>
          <a:p>
            <a:pPr marL="36900" indent="0">
              <a:buNone/>
            </a:pPr>
            <a:r>
              <a:rPr lang="en-US" dirty="0"/>
              <a:t> -It is generally used as Output Layer. but in our model, we are using </a:t>
            </a:r>
            <a:r>
              <a:rPr lang="en-US" dirty="0" err="1"/>
              <a:t>softmax</a:t>
            </a:r>
            <a:r>
              <a:rPr lang="en-US" dirty="0"/>
              <a:t> as the </a:t>
            </a:r>
            <a:r>
              <a:rPr lang="en-US" dirty="0" err="1"/>
              <a:t>ouput</a:t>
            </a:r>
            <a:r>
              <a:rPr lang="en-US" dirty="0"/>
              <a:t> layer.</a:t>
            </a:r>
          </a:p>
          <a:p>
            <a:r>
              <a:rPr lang="en-US" dirty="0"/>
              <a:t>2. </a:t>
            </a:r>
            <a:r>
              <a:rPr lang="en-US" dirty="0" err="1"/>
              <a:t>Softmax</a:t>
            </a:r>
            <a:r>
              <a:rPr lang="en-US" dirty="0"/>
              <a:t>   </a:t>
            </a:r>
          </a:p>
          <a:p>
            <a:pPr marL="36900" indent="0">
              <a:buNone/>
            </a:pPr>
            <a:r>
              <a:rPr lang="en-US" dirty="0"/>
              <a:t> -The </a:t>
            </a:r>
            <a:r>
              <a:rPr lang="en-US" dirty="0" err="1"/>
              <a:t>softmax</a:t>
            </a:r>
            <a:r>
              <a:rPr lang="en-US" dirty="0"/>
              <a:t> function is sometimes called the </a:t>
            </a:r>
            <a:r>
              <a:rPr lang="en-US" dirty="0" err="1"/>
              <a:t>softargmax</a:t>
            </a:r>
            <a:r>
              <a:rPr lang="en-US" dirty="0"/>
              <a:t> function, or multi-class logistic regression. This is   because the </a:t>
            </a:r>
            <a:r>
              <a:rPr lang="en-US" dirty="0" err="1"/>
              <a:t>softmax</a:t>
            </a:r>
            <a:r>
              <a:rPr lang="en-US" dirty="0"/>
              <a:t> is a generalization of logistic regression that can be used for multi-class classification, and its formula is very similar to the sigmoid function which is used for logistic regression. 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9574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43CA-4FA4-6B13-C564-75A78BC6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dirty="0"/>
              <a:t>Project Report</a:t>
            </a:r>
            <a:endParaRPr lang="en-AE" dirty="0"/>
          </a:p>
        </p:txBody>
      </p:sp>
      <p:pic>
        <p:nvPicPr>
          <p:cNvPr id="2064" name="Picture 2063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A0781CC-3ECE-9A19-0927-AA53AA3DB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34" y="157314"/>
            <a:ext cx="3558958" cy="301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E60E4-EC9C-BB45-A4EB-A7FDEB98A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898" y="4111225"/>
            <a:ext cx="3869794" cy="5998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5532A-8067-6640-5941-4C1EE53CC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0" i="0" dirty="0">
                <a:effectLst/>
                <a:latin typeface="Goudy Old Style (Body)"/>
                <a:cs typeface="Old Antic Bold" panose="02010400000000000000" pitchFamily="2" charset="-78"/>
              </a:rPr>
              <a:t>We achieved 97% percent accuracy in detecting the fake accounts by training the model using datasets and 88% percent accuracy </a:t>
            </a:r>
            <a:r>
              <a:rPr lang="en-US" sz="1400" dirty="0">
                <a:effectLst/>
                <a:latin typeface="Goudy Old Style (Body)"/>
                <a:cs typeface="Old Antic Bold" panose="02010400000000000000" pitchFamily="2" charset="-78"/>
              </a:rPr>
              <a:t>in testing</a:t>
            </a:r>
            <a:r>
              <a:rPr lang="en-US" sz="1400" b="0" i="0" dirty="0">
                <a:effectLst/>
                <a:latin typeface="Goudy Old Style (Body)"/>
                <a:cs typeface="Old Antic Bold" panose="02010400000000000000" pitchFamily="2" charset="-78"/>
              </a:rPr>
              <a:t> . We have checked whether the model has reached the ability to detect an account is fake or not by inputting different set of data values.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We could say our model is pretty accurate and has a good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 then proceeded to test it by </a:t>
            </a:r>
            <a:r>
              <a:rPr lang="en-US" sz="1400" dirty="0" err="1"/>
              <a:t>inputing</a:t>
            </a:r>
            <a:r>
              <a:rPr lang="en-US" sz="1400" dirty="0"/>
              <a:t> values that were not their in the training and testing dataset: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At which it got a 88% accuracy score :</a:t>
            </a:r>
          </a:p>
          <a:p>
            <a:pPr>
              <a:lnSpc>
                <a:spcPct val="100000"/>
              </a:lnSpc>
            </a:pPr>
            <a:endParaRPr lang="en-US" sz="14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Old Style (Body)"/>
            </a:endParaRPr>
          </a:p>
          <a:p>
            <a:pPr>
              <a:lnSpc>
                <a:spcPct val="100000"/>
              </a:lnSpc>
            </a:pPr>
            <a:endParaRPr lang="en-US" sz="14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Old Style (Body)"/>
            </a:endParaRPr>
          </a:p>
          <a:p>
            <a:pPr>
              <a:lnSpc>
                <a:spcPct val="100000"/>
              </a:lnSpc>
            </a:pPr>
            <a:r>
              <a:rPr lang="en-US" sz="1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 (Body)"/>
              </a:rPr>
              <a:t>The model is hence trained to detect fake accounts in </a:t>
            </a:r>
            <a:r>
              <a:rPr lang="en-US" sz="14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 (Body)"/>
              </a:rPr>
              <a:t>instagram</a:t>
            </a:r>
            <a:r>
              <a:rPr lang="en-US" sz="1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 (Body)"/>
              </a:rPr>
              <a:t> based on the considered features.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AE" sz="14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14C8053-9B17-A389-6364-EEE61618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" y="3290326"/>
            <a:ext cx="3867574" cy="341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369F2DD8-C78D-0BC0-27AC-C7C5EF655F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1352032"/>
                  </p:ext>
                </p:extLst>
              </p:nvPr>
            </p:nvGraphicFramePr>
            <p:xfrm>
              <a:off x="-2063631" y="5973318"/>
              <a:ext cx="3048000" cy="1714500"/>
            </p:xfrm>
            <a:graphic>
              <a:graphicData uri="http://schemas.microsoft.com/office/powerpoint/2016/slidezoom">
                <pslz:sldZm>
                  <pslz:sldZmObj sldId="316" cId="2656673284">
                    <pslz:zmPr id="{62F618C2-263E-480A-8F98-EC699E328564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69F2DD8-C78D-0BC0-27AC-C7C5EF655F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063631" y="59733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673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b57232-bae0-4d67-82c3-65e022ff047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8A0018265AA942B9597B4619543BE4" ma:contentTypeVersion="13" ma:contentTypeDescription="Create a new document." ma:contentTypeScope="" ma:versionID="2239242540d42f0d19b3bc9b78ddd406">
  <xsd:schema xmlns:xsd="http://www.w3.org/2001/XMLSchema" xmlns:xs="http://www.w3.org/2001/XMLSchema" xmlns:p="http://schemas.microsoft.com/office/2006/metadata/properties" xmlns:ns3="96b57232-bae0-4d67-82c3-65e022ff0470" xmlns:ns4="4e86b83a-75db-4edf-ba8b-6aee86fd354c" targetNamespace="http://schemas.microsoft.com/office/2006/metadata/properties" ma:root="true" ma:fieldsID="e1b5134ba6cfad941a7af75d56a0a113" ns3:_="" ns4:_="">
    <xsd:import namespace="96b57232-bae0-4d67-82c3-65e022ff0470"/>
    <xsd:import namespace="4e86b83a-75db-4edf-ba8b-6aee86fd35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b57232-bae0-4d67-82c3-65e022ff04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6b83a-75db-4edf-ba8b-6aee86fd354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openxmlformats.org/package/2006/metadata/core-properties"/>
    <ds:schemaRef ds:uri="http://www.w3.org/XML/1998/namespace"/>
    <ds:schemaRef ds:uri="http://purl.org/dc/terms/"/>
    <ds:schemaRef ds:uri="96b57232-bae0-4d67-82c3-65e022ff0470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e86b83a-75db-4edf-ba8b-6aee86fd354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B2E7AB4-9969-4C6D-90D0-E8B2ECA1CB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b57232-bae0-4d67-82c3-65e022ff0470"/>
    <ds:schemaRef ds:uri="4e86b83a-75db-4edf-ba8b-6aee86fd35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{D1F11B91-E306-431A-8D4E-4A0F41D39E54}tf00934815_win32</Template>
  <TotalTime>213</TotalTime>
  <Words>614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Goudy Old Style</vt:lpstr>
      <vt:lpstr>Goudy Old Style (Body)</vt:lpstr>
      <vt:lpstr>Goudy Old Style (Headings)</vt:lpstr>
      <vt:lpstr>Wingdings 2</vt:lpstr>
      <vt:lpstr>SlateVTI</vt:lpstr>
      <vt:lpstr>Internship Project</vt:lpstr>
      <vt:lpstr>The Aim of this project </vt:lpstr>
      <vt:lpstr>Data Description</vt:lpstr>
      <vt:lpstr>How the model works</vt:lpstr>
      <vt:lpstr>Methodology </vt:lpstr>
      <vt:lpstr>Training Process</vt:lpstr>
      <vt:lpstr>Project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Project</dc:title>
  <dc:creator>Fayz</dc:creator>
  <cp:lastModifiedBy>9134-Muhammad Hussain  (ADHS)</cp:lastModifiedBy>
  <cp:revision>2</cp:revision>
  <dcterms:created xsi:type="dcterms:W3CDTF">2022-08-18T16:51:21Z</dcterms:created>
  <dcterms:modified xsi:type="dcterms:W3CDTF">2022-08-23T08:55:35Z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0x010100E88A0018265AA942B9597B4619543BE4</vt:lpwstr>
  </property>
</Properties>
</file>